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3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5.xml.rels" ContentType="application/vnd.openxmlformats-package.relationships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media/image6.png" ContentType="image/png"/>
  <Override PartName="/ppt/media/image5.png" ContentType="image/png"/>
  <Override PartName="/ppt/media/image4.png" ContentType="image/png"/>
  <Override PartName="/ppt/media/image1.png" ContentType="image/png"/>
  <Override PartName="/ppt/media/image7.png" ContentType="image/png"/>
  <Override PartName="/ppt/media/image8.png" ContentType="image/png"/>
  <Override PartName="/ppt/media/image14.jpeg" ContentType="image/jpeg"/>
  <Override PartName="/ppt/media/image13.jpeg" ContentType="image/jpeg"/>
  <Override PartName="/ppt/media/image26.png" ContentType="image/png"/>
  <Override PartName="/ppt/media/image25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3.jpeg" ContentType="image/jpeg"/>
  <Override PartName="/ppt/media/image11.png" ContentType="image/png"/>
  <Override PartName="/ppt/media/image15.png" ContentType="image/png"/>
  <Override PartName="/ppt/media/image2.jpeg" ContentType="image/jpeg"/>
  <Override PartName="/ppt/media/image9.jpeg" ContentType="image/jpeg"/>
  <Override PartName="/ppt/media/image12.png" ContentType="image/png"/>
  <Override PartName="/ppt/media/image10.png" ContentType="image/png"/>
  <Override PartName="/ppt/media/image16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
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desplazar la página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s-CO" sz="2000" spc="-1" strike="noStrike">
                <a:latin typeface="Arial"/>
              </a:rPr>
              <a:t>Pulse para editar el formato de las notas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s-CO" sz="1400" spc="-1" strike="noStrike">
                <a:latin typeface="Times New Roman"/>
              </a:rPr>
              <a:t>&lt;cabecera&gt;</a:t>
            </a:r>
            <a:endParaRPr b="0" lang="es-CO" sz="1400" spc="-1" strike="noStrike">
              <a:latin typeface="Times New Roman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s-CO" sz="1400" spc="-1" strike="noStrike">
                <a:latin typeface="Times New Roman"/>
              </a:rPr>
              <a:t>&lt;fecha/hora&gt;</a:t>
            </a:r>
            <a:endParaRPr b="0" lang="es-CO" sz="1400" spc="-1" strike="noStrike">
              <a:latin typeface="Times New Roman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s-CO" sz="1400" spc="-1" strike="noStrike">
                <a:latin typeface="Times New Roman"/>
              </a:rPr>
              <a:t>&lt;pie de página&gt;</a:t>
            </a:r>
            <a:endParaRPr b="0" lang="es-CO" sz="1400" spc="-1" strike="noStrike">
              <a:latin typeface="Times New Roman"/>
            </a:endParaRPr>
          </a:p>
        </p:txBody>
      </p:sp>
      <p:sp>
        <p:nvSpPr>
          <p:cNvPr id="166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4E5E2B15-E932-445B-8379-CCC9700FAD2D}" type="slidenum">
              <a:rPr b="0" lang="es-CO" sz="1400" spc="-1" strike="noStrike">
                <a:latin typeface="Times New Roman"/>
              </a:rPr>
              <a:t>&lt;número&gt;</a:t>
            </a:fld>
            <a:endParaRPr b="0" lang="es-CO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rIns="0" tIns="0" bIns="0"/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toman aquellos términos detectados en el objetivo general.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  <a:ea typeface="Arial"/>
              </a:rPr>
              <a:t>Se consultan aquellos términos con una relación cercana a los extraídos y que se se consideren de relevancia para el proyecto.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sldImg"/>
          </p:nvPr>
        </p:nvSpPr>
        <p:spPr>
          <a:xfrm>
            <a:off x="533520" y="763560"/>
            <a:ext cx="6705360" cy="3771720"/>
          </a:xfrm>
          <a:prstGeom prst="rect">
            <a:avLst/>
          </a:prstGeom>
        </p:spPr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844560" y="33073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21369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169740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255024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84456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169740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255024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844560" y="1537920"/>
            <a:ext cx="2521800" cy="338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252180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844560" y="5760"/>
            <a:ext cx="3551760" cy="52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844560" y="1537920"/>
            <a:ext cx="2521800" cy="338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21369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844560" y="33073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21369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169740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255024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84456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169740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255024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844560" y="1537920"/>
            <a:ext cx="2521800" cy="338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252180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252180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844560" y="5760"/>
            <a:ext cx="3551760" cy="52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21369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844560" y="33073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21369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169740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255024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84456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169740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255024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844560" y="1537920"/>
            <a:ext cx="2521800" cy="338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252180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ubTitle"/>
          </p:nvPr>
        </p:nvSpPr>
        <p:spPr>
          <a:xfrm>
            <a:off x="844560" y="5760"/>
            <a:ext cx="3551760" cy="52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21369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844560" y="33073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body"/>
          </p:nvPr>
        </p:nvSpPr>
        <p:spPr>
          <a:xfrm>
            <a:off x="21369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169740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2550240" y="15379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 type="body"/>
          </p:nvPr>
        </p:nvSpPr>
        <p:spPr>
          <a:xfrm>
            <a:off x="84456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 type="body"/>
          </p:nvPr>
        </p:nvSpPr>
        <p:spPr>
          <a:xfrm>
            <a:off x="169740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7"/>
          <p:cNvSpPr>
            <a:spLocks noGrp="1"/>
          </p:cNvSpPr>
          <p:nvPr>
            <p:ph type="body"/>
          </p:nvPr>
        </p:nvSpPr>
        <p:spPr>
          <a:xfrm>
            <a:off x="2550240" y="3307320"/>
            <a:ext cx="81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844560" y="5760"/>
            <a:ext cx="3551760" cy="528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2136960" y="33073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8445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2136960" y="1537920"/>
            <a:ext cx="123048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844560" y="3307320"/>
            <a:ext cx="2521800" cy="1615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s-CO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 rot="10800000">
            <a:off x="18287640" y="4709520"/>
            <a:ext cx="9143280" cy="275760"/>
          </a:xfrm>
          <a:prstGeom prst="rect">
            <a:avLst/>
          </a:prstGeom>
          <a:solidFill>
            <a:srgbClr val="000000">
              <a:alpha val="4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 flipH="1">
            <a:off x="-720" y="0"/>
            <a:ext cx="9143280" cy="41562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 esquema del texto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 flipH="1">
            <a:off x="-720" y="0"/>
            <a:ext cx="668880" cy="5142960"/>
          </a:xfrm>
          <a:prstGeom prst="rect">
            <a:avLst/>
          </a:prstGeom>
          <a:solidFill>
            <a:srgbClr val="000000">
              <a:alpha val="4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2"/>
          <p:cNvSpPr/>
          <p:nvPr/>
        </p:nvSpPr>
        <p:spPr>
          <a:xfrm flipH="1">
            <a:off x="-720" y="0"/>
            <a:ext cx="668880" cy="11394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844560" y="1537920"/>
            <a:ext cx="516816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Pulse para editar el formato de esquema del texto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 flipH="1">
            <a:off x="-720" y="0"/>
            <a:ext cx="668880" cy="5142960"/>
          </a:xfrm>
          <a:prstGeom prst="rect">
            <a:avLst/>
          </a:prstGeom>
          <a:solidFill>
            <a:srgbClr val="000000">
              <a:alpha val="4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CustomShape 2"/>
          <p:cNvSpPr/>
          <p:nvPr/>
        </p:nvSpPr>
        <p:spPr>
          <a:xfrm flipH="1">
            <a:off x="-720" y="0"/>
            <a:ext cx="668880" cy="11394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PlaceHolder 3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Pulse para editar el formato de esquema del texto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4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 flipH="1">
            <a:off x="-720" y="0"/>
            <a:ext cx="668880" cy="5142960"/>
          </a:xfrm>
          <a:prstGeom prst="rect">
            <a:avLst/>
          </a:prstGeom>
          <a:solidFill>
            <a:srgbClr val="000000">
              <a:alpha val="4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2"/>
          <p:cNvSpPr/>
          <p:nvPr/>
        </p:nvSpPr>
        <p:spPr>
          <a:xfrm flipH="1">
            <a:off x="-720" y="0"/>
            <a:ext cx="668880" cy="11394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PlaceHolder 3"/>
          <p:cNvSpPr>
            <a:spLocks noGrp="1"/>
          </p:cNvSpPr>
          <p:nvPr>
            <p:ph type="title"/>
          </p:nvPr>
        </p:nvSpPr>
        <p:spPr>
          <a:xfrm>
            <a:off x="844560" y="5760"/>
            <a:ext cx="3551760" cy="11394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Pulse para editar el formato del texto de título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844560" y="1537920"/>
            <a:ext cx="252180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Pulse para editar el formato de esquema del texto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3493080" y="1537920"/>
            <a:ext cx="2521800" cy="3387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Pulse para editar el formato de esquema del texto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Segundo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Tercer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Cuarto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Quinto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Sexto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Séptimo nivel del esquema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40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40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40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40.xml"/><Relationship Id="rId3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40.xml"/><Relationship Id="rId4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40.xml"/><Relationship Id="rId4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40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40.xml"/><Relationship Id="rId4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40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0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0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40.xml"/><Relationship Id="rId6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40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40.xml"/><Relationship Id="rId5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hyperlink" Target="http://parnec.nuaa.edu.cn/xtan/data/ClosedEyeDatabases.html" TargetMode="External"/><Relationship Id="rId2" Type="http://schemas.openxmlformats.org/officeDocument/2006/relationships/hyperlink" Target="http://baillement.com/dossier/hypovigilance_caplier.html" TargetMode="External"/><Relationship Id="rId3" Type="http://schemas.openxmlformats.org/officeDocument/2006/relationships/image" Target="../media/image13.jpeg"/><Relationship Id="rId4" Type="http://schemas.openxmlformats.org/officeDocument/2006/relationships/slideLayout" Target="../slideLayouts/slideLayout40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360000" y="1080000"/>
            <a:ext cx="8312040" cy="265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5400" spc="-1" strike="noStrike">
                <a:solidFill>
                  <a:srgbClr val="ffffff"/>
                </a:solidFill>
                <a:latin typeface="Dosis"/>
                <a:ea typeface="Dosis"/>
              </a:rPr>
              <a:t>Proyecto Dauruxü</a:t>
            </a:r>
            <a:r>
              <a:rPr b="0" lang="es-CO" sz="4800" spc="-1" strike="noStrike">
                <a:solidFill>
                  <a:srgbClr val="ffffff"/>
                </a:solidFill>
                <a:latin typeface="Dosis"/>
                <a:ea typeface="Dosis"/>
              </a:rPr>
              <a:t>:</a:t>
            </a:r>
            <a:endParaRPr b="0" lang="es-CO" sz="4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2400" spc="-1" strike="noStrike">
                <a:solidFill>
                  <a:srgbClr val="ffffff"/>
                </a:solidFill>
                <a:latin typeface="Dosis"/>
                <a:ea typeface="Dosis"/>
              </a:rPr>
              <a:t>Reunión de seguimiento - Semana 9, 26 de marzo de 2020</a:t>
            </a:r>
            <a:endParaRPr b="0" lang="es-CO" sz="2400" spc="-1" strike="noStrike">
              <a:latin typeface="Arial"/>
            </a:endParaRPr>
          </a:p>
        </p:txBody>
      </p:sp>
      <p:grpSp>
        <p:nvGrpSpPr>
          <p:cNvPr id="168" name="Group 2"/>
          <p:cNvGrpSpPr/>
          <p:nvPr/>
        </p:nvGrpSpPr>
        <p:grpSpPr>
          <a:xfrm>
            <a:off x="7377120" y="1317240"/>
            <a:ext cx="433080" cy="433080"/>
            <a:chOff x="7377120" y="1317240"/>
            <a:chExt cx="433080" cy="433080"/>
          </a:xfrm>
        </p:grpSpPr>
        <p:sp>
          <p:nvSpPr>
            <p:cNvPr id="169" name="CustomShape 3"/>
            <p:cNvSpPr/>
            <p:nvPr/>
          </p:nvSpPr>
          <p:spPr>
            <a:xfrm>
              <a:off x="7377120" y="1317240"/>
              <a:ext cx="433080" cy="433080"/>
            </a:xfrm>
            <a:prstGeom prst="ellipse">
              <a:avLst/>
            </a:prstGeom>
            <a:solidFill>
              <a:srgbClr val="0db7c4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0" name="CustomShape 4"/>
            <p:cNvSpPr/>
            <p:nvPr/>
          </p:nvSpPr>
          <p:spPr>
            <a:xfrm>
              <a:off x="7489800" y="1429920"/>
              <a:ext cx="207360" cy="207360"/>
            </a:xfrm>
            <a:prstGeom prst="ellipse">
              <a:avLst/>
            </a:prstGeom>
            <a:solidFill>
              <a:srgbClr val="0db7c4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" name="CustomShape 5"/>
            <p:cNvSpPr/>
            <p:nvPr/>
          </p:nvSpPr>
          <p:spPr>
            <a:xfrm>
              <a:off x="7538760" y="1478880"/>
              <a:ext cx="109440" cy="109440"/>
            </a:xfrm>
            <a:prstGeom prst="ellipse">
              <a:avLst/>
            </a:prstGeom>
            <a:solidFill>
              <a:srgbClr val="0db7c4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172" name="Google Shape;176;p1" descr=""/>
          <p:cNvPicPr/>
          <p:nvPr/>
        </p:nvPicPr>
        <p:blipFill>
          <a:blip r:embed="rId1"/>
          <a:srcRect l="19630" t="69141" r="23117" b="9129"/>
          <a:stretch/>
        </p:blipFill>
        <p:spPr>
          <a:xfrm>
            <a:off x="388080" y="117000"/>
            <a:ext cx="2185560" cy="829080"/>
          </a:xfrm>
          <a:prstGeom prst="rect">
            <a:avLst/>
          </a:prstGeom>
          <a:ln>
            <a:noFill/>
          </a:ln>
        </p:spPr>
      </p:pic>
      <p:sp>
        <p:nvSpPr>
          <p:cNvPr id="173" name="CustomShape 6"/>
          <p:cNvSpPr/>
          <p:nvPr/>
        </p:nvSpPr>
        <p:spPr>
          <a:xfrm>
            <a:off x="6498720" y="4356720"/>
            <a:ext cx="2392920" cy="50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100" spc="-1" strike="noStrike">
                <a:solidFill>
                  <a:srgbClr val="000000"/>
                </a:solidFill>
                <a:latin typeface="Dosis"/>
                <a:ea typeface="Dosis"/>
              </a:rPr>
              <a:t>Presentado por:</a:t>
            </a:r>
            <a:endParaRPr b="0" lang="es-CO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000000"/>
                </a:solidFill>
                <a:latin typeface="Dosis"/>
                <a:ea typeface="Dosis"/>
              </a:rPr>
              <a:t>Ronald Rodríguez </a:t>
            </a:r>
            <a:endParaRPr b="0" lang="es-CO" sz="1600" spc="-1" strike="noStrike">
              <a:latin typeface="Arial"/>
            </a:endParaRPr>
          </a:p>
        </p:txBody>
      </p:sp>
      <p:sp>
        <p:nvSpPr>
          <p:cNvPr id="174" name="CustomShape 7"/>
          <p:cNvSpPr/>
          <p:nvPr/>
        </p:nvSpPr>
        <p:spPr>
          <a:xfrm>
            <a:off x="0" y="5120640"/>
            <a:ext cx="9143280" cy="45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CustomShape 8"/>
          <p:cNvSpPr/>
          <p:nvPr/>
        </p:nvSpPr>
        <p:spPr>
          <a:xfrm>
            <a:off x="0" y="5000040"/>
            <a:ext cx="9143280" cy="2808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CustomShape 9"/>
          <p:cNvSpPr/>
          <p:nvPr/>
        </p:nvSpPr>
        <p:spPr>
          <a:xfrm>
            <a:off x="0" y="5051160"/>
            <a:ext cx="9143280" cy="3888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10"/>
          <p:cNvSpPr/>
          <p:nvPr/>
        </p:nvSpPr>
        <p:spPr>
          <a:xfrm>
            <a:off x="4428000" y="4394880"/>
            <a:ext cx="2087640" cy="50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100" spc="-1" strike="noStrike">
                <a:solidFill>
                  <a:srgbClr val="000000"/>
                </a:solidFill>
                <a:latin typeface="Dosis"/>
                <a:ea typeface="Dosis"/>
              </a:rPr>
              <a:t>Director:</a:t>
            </a:r>
            <a:endParaRPr b="0" lang="es-CO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000000"/>
                </a:solidFill>
                <a:latin typeface="Dosis"/>
                <a:ea typeface="Dosis"/>
              </a:rPr>
              <a:t>Enrique González </a:t>
            </a:r>
            <a:endParaRPr b="0" lang="es-CO" sz="1600" spc="-1" strike="noStrike">
              <a:latin typeface="Arial"/>
            </a:endParaRPr>
          </a:p>
        </p:txBody>
      </p:sp>
      <p:sp>
        <p:nvSpPr>
          <p:cNvPr id="178" name="CustomShape 11"/>
          <p:cNvSpPr/>
          <p:nvPr/>
        </p:nvSpPr>
        <p:spPr>
          <a:xfrm>
            <a:off x="396000" y="3882240"/>
            <a:ext cx="7523640" cy="257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1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* Dauruxü significa: “el que cuida” en el idioma ticuna. Diccionario bilingüe español-ticuna [DTILV, 2016]</a:t>
            </a:r>
            <a:endParaRPr b="0" lang="es-CO" sz="1100" spc="-1" strike="noStrike">
              <a:latin typeface="Arial"/>
            </a:endParaRPr>
          </a:p>
        </p:txBody>
      </p:sp>
      <p:sp>
        <p:nvSpPr>
          <p:cNvPr id="179" name="CustomShape 12"/>
          <p:cNvSpPr/>
          <p:nvPr/>
        </p:nvSpPr>
        <p:spPr>
          <a:xfrm>
            <a:off x="241200" y="4318560"/>
            <a:ext cx="4062600" cy="5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s-CO" sz="1100" spc="-1" strike="noStrike">
                <a:solidFill>
                  <a:srgbClr val="000000"/>
                </a:solidFill>
                <a:latin typeface="Dosis"/>
                <a:ea typeface="Dosis"/>
              </a:rPr>
              <a:t>Proyecto de grado:</a:t>
            </a:r>
            <a:endParaRPr b="0" lang="es-CO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100" spc="-1" strike="noStrike">
                <a:solidFill>
                  <a:srgbClr val="000000"/>
                </a:solidFill>
                <a:latin typeface="Dosis"/>
                <a:ea typeface="Dosis"/>
              </a:rPr>
              <a:t>Maestría en Ingeniería de Sistemas y Computación.</a:t>
            </a:r>
            <a:endParaRPr b="0" lang="es-CO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100" spc="-1" strike="noStrike">
                <a:solidFill>
                  <a:srgbClr val="000000"/>
                </a:solidFill>
                <a:latin typeface="Dosis"/>
                <a:ea typeface="Dosis"/>
              </a:rPr>
              <a:t>Maestría en Analítica para la inteligencia de negocios.</a:t>
            </a:r>
            <a:endParaRPr b="0" lang="es-CO" sz="11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CustomShape 2"/>
          <p:cNvSpPr/>
          <p:nvPr/>
        </p:nvSpPr>
        <p:spPr>
          <a:xfrm>
            <a:off x="844560" y="82080"/>
            <a:ext cx="7484760" cy="6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24" name="Google Shape;264;g76b8839a98_0_72" descr=""/>
          <p:cNvPicPr/>
          <p:nvPr/>
        </p:nvPicPr>
        <p:blipFill>
          <a:blip r:embed="rId1"/>
          <a:stretch/>
        </p:blipFill>
        <p:spPr>
          <a:xfrm>
            <a:off x="1131480" y="621000"/>
            <a:ext cx="7375320" cy="390132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2"/>
          <p:cNvSpPr/>
          <p:nvPr/>
        </p:nvSpPr>
        <p:spPr>
          <a:xfrm>
            <a:off x="669240" y="1195560"/>
            <a:ext cx="7188120" cy="350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Palabras Clave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   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Karolinska Sleepiness Scale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Bases de datos utilizadas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 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Experimental - 27 conductores cansados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Aspectos identificados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	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Características fisiológicas de los ojos (Tamaño pupila, párpado, pestañeo)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	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Comportamiento de conducción (Velocidad, movimiento de timón)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	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Valoración subjetiva de KSS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Tratamiento de datos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Extracción de características 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Modificación de valores (STD, AVG, PERCLOS)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Mecanismo de clasificación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Mixed-effect ordered logit (MOL)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Mixed generalized ordered response (MGOR)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endParaRPr b="0" lang="es-CO" sz="1600" spc="-1" strike="noStrike">
              <a:latin typeface="Arial"/>
            </a:endParaRPr>
          </a:p>
        </p:txBody>
      </p:sp>
      <p:sp>
        <p:nvSpPr>
          <p:cNvPr id="227" name="CustomShape 3"/>
          <p:cNvSpPr/>
          <p:nvPr/>
        </p:nvSpPr>
        <p:spPr>
          <a:xfrm>
            <a:off x="876960" y="162360"/>
            <a:ext cx="7484760" cy="81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Driver drowsiness detection using mixed-effect ordered logit</a:t>
            </a:r>
            <a:endParaRPr b="0" lang="es-CO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model considering time cumulative effect (2020)</a:t>
            </a:r>
            <a:endParaRPr b="0" lang="es-CO" sz="2000" spc="-1" strike="noStrike">
              <a:latin typeface="Arial"/>
            </a:endParaRPr>
          </a:p>
        </p:txBody>
      </p:sp>
      <p:pic>
        <p:nvPicPr>
          <p:cNvPr id="228" name="Google Shape;272;p28" descr=""/>
          <p:cNvPicPr/>
          <p:nvPr/>
        </p:nvPicPr>
        <p:blipFill>
          <a:blip r:embed="rId1"/>
          <a:srcRect l="21349" t="51102" r="41246" b="29985"/>
          <a:stretch/>
        </p:blipFill>
        <p:spPr>
          <a:xfrm>
            <a:off x="5076720" y="3413160"/>
            <a:ext cx="3857400" cy="1657080"/>
          </a:xfrm>
          <a:prstGeom prst="rect">
            <a:avLst/>
          </a:prstGeom>
          <a:ln>
            <a:noFill/>
          </a:ln>
        </p:spPr>
      </p:pic>
      <p:pic>
        <p:nvPicPr>
          <p:cNvPr id="229" name="Google Shape;273;p28" descr=""/>
          <p:cNvPicPr/>
          <p:nvPr/>
        </p:nvPicPr>
        <p:blipFill>
          <a:blip r:embed="rId2"/>
          <a:srcRect l="21385" t="60364" r="7293" b="3622"/>
          <a:stretch/>
        </p:blipFill>
        <p:spPr>
          <a:xfrm>
            <a:off x="4676760" y="1271880"/>
            <a:ext cx="4419360" cy="125424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2"/>
          <p:cNvSpPr/>
          <p:nvPr/>
        </p:nvSpPr>
        <p:spPr>
          <a:xfrm>
            <a:off x="709200" y="1373400"/>
            <a:ext cx="3961440" cy="260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Aportes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Criterios aunque subjetivos, considerados de valor para la investigación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Variables seleccionadas con componentes estadísticos significativos (verosimilitud y valor p), pero insuficientes para clasificación.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Precisión 61% - 63%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 marL="399960" indent="-17100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876960" y="162360"/>
            <a:ext cx="7484760" cy="81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Driver drowsiness detection using mixed-effect ordered logit</a:t>
            </a:r>
            <a:endParaRPr b="0" lang="es-CO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model considering time cumulative effect (2020)</a:t>
            </a:r>
            <a:endParaRPr b="0" lang="es-CO" sz="2000" spc="-1" strike="noStrike">
              <a:latin typeface="Arial"/>
            </a:endParaRPr>
          </a:p>
        </p:txBody>
      </p:sp>
      <p:pic>
        <p:nvPicPr>
          <p:cNvPr id="233" name="Google Shape;281;p25" descr=""/>
          <p:cNvPicPr/>
          <p:nvPr/>
        </p:nvPicPr>
        <p:blipFill>
          <a:blip r:embed="rId1"/>
          <a:srcRect l="21485" t="14459" r="5968" b="15714"/>
          <a:stretch/>
        </p:blipFill>
        <p:spPr>
          <a:xfrm>
            <a:off x="4498200" y="1567440"/>
            <a:ext cx="4590720" cy="248400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2"/>
          <p:cNvSpPr/>
          <p:nvPr/>
        </p:nvSpPr>
        <p:spPr>
          <a:xfrm>
            <a:off x="844560" y="82080"/>
            <a:ext cx="7484760" cy="6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TextShape 3"/>
          <p:cNvSpPr txBox="1"/>
          <p:nvPr/>
        </p:nvSpPr>
        <p:spPr>
          <a:xfrm>
            <a:off x="1035000" y="2312280"/>
            <a:ext cx="4421520" cy="1139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s-CO" sz="60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Artículos detección</a:t>
            </a:r>
            <a:br/>
            <a:r>
              <a:rPr b="0" lang="es-CO" sz="60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Estrés</a:t>
            </a:r>
            <a:br/>
            <a:endParaRPr b="0" lang="es-CO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2"/>
          <p:cNvSpPr/>
          <p:nvPr/>
        </p:nvSpPr>
        <p:spPr>
          <a:xfrm>
            <a:off x="844560" y="82080"/>
            <a:ext cx="7484760" cy="6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9" name="Google Shape;295;g729e7a9afc_2_24" descr=""/>
          <p:cNvPicPr/>
          <p:nvPr/>
        </p:nvPicPr>
        <p:blipFill>
          <a:blip r:embed="rId1"/>
          <a:srcRect l="20591" t="22175" r="4244" b="35049"/>
          <a:stretch/>
        </p:blipFill>
        <p:spPr>
          <a:xfrm>
            <a:off x="768240" y="1069560"/>
            <a:ext cx="8108640" cy="2593800"/>
          </a:xfrm>
          <a:prstGeom prst="rect">
            <a:avLst/>
          </a:prstGeom>
          <a:ln>
            <a:noFill/>
          </a:ln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2"/>
          <p:cNvSpPr/>
          <p:nvPr/>
        </p:nvSpPr>
        <p:spPr>
          <a:xfrm>
            <a:off x="621720" y="966960"/>
            <a:ext cx="7994520" cy="350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Palabras Clave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   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Facial cues (Señales faciales)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	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Fotopletismografía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Bases de datos utilizadas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Experimental - 23 adultos</a:t>
            </a: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Aspectos identificados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	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Cabeza, Ojos, Boca,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  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Mirada, Pupila, Ritmo Card.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Tratamiento de datos</a:t>
            </a:r>
            <a:endParaRPr b="0" lang="es-CO" sz="18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Extracción de ROI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Active appearance models (AAM)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Extracción de energía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Mecanismo de clasificación</a:t>
            </a:r>
            <a:endParaRPr b="0" lang="es-CO" sz="18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K-nearest neighbours (K-nn),  Generalized Likelihood Ratio, 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Support Vector Machines (SVM),Naïve Bayes y AdaBoost </a:t>
            </a:r>
            <a:endParaRPr b="0" lang="es-CO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endParaRPr b="0" lang="es-CO" sz="1600" spc="-1" strike="noStrike"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876960" y="162360"/>
            <a:ext cx="7484760" cy="5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Stress and anxiety detection using facial cues from videos (2016)</a:t>
            </a:r>
            <a:endParaRPr b="0" lang="es-CO" sz="2000" spc="-1" strike="noStrike">
              <a:latin typeface="Arial"/>
            </a:endParaRPr>
          </a:p>
        </p:txBody>
      </p:sp>
      <p:pic>
        <p:nvPicPr>
          <p:cNvPr id="243" name="Google Shape;303;g729e7a9afc_2_30" descr=""/>
          <p:cNvPicPr/>
          <p:nvPr/>
        </p:nvPicPr>
        <p:blipFill>
          <a:blip r:embed="rId1"/>
          <a:srcRect l="19246" t="40763" r="6023" b="38361"/>
          <a:stretch/>
        </p:blipFill>
        <p:spPr>
          <a:xfrm>
            <a:off x="3871800" y="2615760"/>
            <a:ext cx="5161320" cy="947880"/>
          </a:xfrm>
          <a:prstGeom prst="rect">
            <a:avLst/>
          </a:prstGeom>
          <a:ln>
            <a:noFill/>
          </a:ln>
        </p:spPr>
      </p:pic>
      <p:pic>
        <p:nvPicPr>
          <p:cNvPr id="244" name="Google Shape;304;g729e7a9afc_2_30" descr=""/>
          <p:cNvPicPr/>
          <p:nvPr/>
        </p:nvPicPr>
        <p:blipFill>
          <a:blip r:embed="rId2"/>
          <a:srcRect l="23532" t="47249" r="28203" b="19882"/>
          <a:stretch/>
        </p:blipFill>
        <p:spPr>
          <a:xfrm>
            <a:off x="4517280" y="966960"/>
            <a:ext cx="4412520" cy="168876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6" name="CustomShape 2"/>
          <p:cNvSpPr/>
          <p:nvPr/>
        </p:nvSpPr>
        <p:spPr>
          <a:xfrm>
            <a:off x="709200" y="977400"/>
            <a:ext cx="3961440" cy="260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Aportes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Características del movimiento del rostro asociadas al estrés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Estimación del ritmo cardiaco.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Comparación de varios métodos de clasificación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Diversos escenarios de experimentación (para inducir estrés)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Precisión 80% - 90%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 marL="399960" indent="-17100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pic>
        <p:nvPicPr>
          <p:cNvPr id="247" name="Google Shape;311;g729e7a9afc_2_38" descr=""/>
          <p:cNvPicPr/>
          <p:nvPr/>
        </p:nvPicPr>
        <p:blipFill>
          <a:blip r:embed="rId1"/>
          <a:srcRect l="56851" t="44926" r="5802" b="20290"/>
          <a:stretch/>
        </p:blipFill>
        <p:spPr>
          <a:xfrm>
            <a:off x="4785840" y="1765080"/>
            <a:ext cx="4096080" cy="2144160"/>
          </a:xfrm>
          <a:prstGeom prst="rect">
            <a:avLst/>
          </a:prstGeom>
          <a:ln>
            <a:noFill/>
          </a:ln>
        </p:spPr>
      </p:pic>
      <p:pic>
        <p:nvPicPr>
          <p:cNvPr id="248" name="Google Shape;312;g729e7a9afc_2_38" descr=""/>
          <p:cNvPicPr/>
          <p:nvPr/>
        </p:nvPicPr>
        <p:blipFill>
          <a:blip r:embed="rId2"/>
          <a:srcRect l="20425" t="43219" r="4848" b="35404"/>
          <a:stretch/>
        </p:blipFill>
        <p:spPr>
          <a:xfrm>
            <a:off x="1063080" y="3909960"/>
            <a:ext cx="7377480" cy="1185840"/>
          </a:xfrm>
          <a:prstGeom prst="rect">
            <a:avLst/>
          </a:prstGeom>
          <a:ln>
            <a:noFill/>
          </a:ln>
        </p:spPr>
      </p:pic>
      <p:sp>
        <p:nvSpPr>
          <p:cNvPr id="249" name="CustomShape 3"/>
          <p:cNvSpPr/>
          <p:nvPr/>
        </p:nvSpPr>
        <p:spPr>
          <a:xfrm>
            <a:off x="876960" y="162360"/>
            <a:ext cx="7484760" cy="5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Stress and anxiety detection using facial cues from videos (2016)</a:t>
            </a:r>
            <a:endParaRPr b="0" lang="es-CO" sz="2000" spc="-1" strike="noStrike">
              <a:latin typeface="Arial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CustomShape 2"/>
          <p:cNvSpPr/>
          <p:nvPr/>
        </p:nvSpPr>
        <p:spPr>
          <a:xfrm>
            <a:off x="844560" y="82080"/>
            <a:ext cx="7484760" cy="6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52" name="Google Shape;320;g729e7a9afc_2_57" descr=""/>
          <p:cNvPicPr/>
          <p:nvPr/>
        </p:nvPicPr>
        <p:blipFill>
          <a:blip r:embed="rId1"/>
          <a:srcRect l="21784" t="20846" r="5033" b="22800"/>
          <a:stretch/>
        </p:blipFill>
        <p:spPr>
          <a:xfrm>
            <a:off x="968040" y="762840"/>
            <a:ext cx="7961760" cy="3446640"/>
          </a:xfrm>
          <a:prstGeom prst="rect">
            <a:avLst/>
          </a:prstGeom>
          <a:ln>
            <a:noFill/>
          </a:ln>
        </p:spPr>
      </p:pic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2"/>
          <p:cNvSpPr/>
          <p:nvPr/>
        </p:nvSpPr>
        <p:spPr>
          <a:xfrm>
            <a:off x="669240" y="1005120"/>
            <a:ext cx="8312400" cy="350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Palabras Clave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   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Facial cues (Señales faciales)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	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Fotopletismografía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Bases de datos utilizadas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Experimental - 20 adultos</a:t>
            </a: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Aspectos identificados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  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Actividad de cara, boca, cejas y ojos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Tratamiento de datos</a:t>
            </a:r>
            <a:endParaRPr b="0" lang="es-CO" sz="18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Extracción de puntos de corrugación 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(Puntos fiduciales)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Cálculo de distancias y desplazamiento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Constrained Local Neural Field Model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Mecanismo de clasificación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	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No aplica, pues evalua relación de las métricas con eventos experimentados en el juego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endParaRPr b="0" lang="es-CO" sz="1600" spc="-1" strike="noStrike">
              <a:latin typeface="Arial"/>
            </a:endParaRPr>
          </a:p>
        </p:txBody>
      </p:sp>
      <p:sp>
        <p:nvSpPr>
          <p:cNvPr id="255" name="CustomShape 3"/>
          <p:cNvSpPr/>
          <p:nvPr/>
        </p:nvSpPr>
        <p:spPr>
          <a:xfrm>
            <a:off x="876960" y="162360"/>
            <a:ext cx="7484760" cy="5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Stress and anxiety detection using facial cues from videos (2016)</a:t>
            </a:r>
            <a:endParaRPr b="0" lang="es-CO" sz="2000" spc="-1" strike="noStrike">
              <a:latin typeface="Arial"/>
            </a:endParaRPr>
          </a:p>
        </p:txBody>
      </p:sp>
      <p:pic>
        <p:nvPicPr>
          <p:cNvPr id="256" name="Google Shape;328;g729e7a9afc_2_63" descr=""/>
          <p:cNvPicPr/>
          <p:nvPr/>
        </p:nvPicPr>
        <p:blipFill>
          <a:blip r:embed="rId1"/>
          <a:srcRect l="28341" t="49045" r="28950" b="9813"/>
          <a:stretch/>
        </p:blipFill>
        <p:spPr>
          <a:xfrm>
            <a:off x="5438880" y="1195560"/>
            <a:ext cx="3095280" cy="1676160"/>
          </a:xfrm>
          <a:prstGeom prst="rect">
            <a:avLst/>
          </a:prstGeom>
          <a:ln>
            <a:noFill/>
          </a:ln>
        </p:spPr>
      </p:pic>
      <p:pic>
        <p:nvPicPr>
          <p:cNvPr id="257" name="Google Shape;329;g729e7a9afc_2_63" descr=""/>
          <p:cNvPicPr/>
          <p:nvPr/>
        </p:nvPicPr>
        <p:blipFill>
          <a:blip r:embed="rId2"/>
          <a:srcRect l="28748" t="36029" r="29367" b="40423"/>
          <a:stretch/>
        </p:blipFill>
        <p:spPr>
          <a:xfrm>
            <a:off x="5058360" y="3181320"/>
            <a:ext cx="3605760" cy="1139400"/>
          </a:xfrm>
          <a:prstGeom prst="rect">
            <a:avLst/>
          </a:prstGeom>
          <a:ln>
            <a:noFill/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9" name="CustomShape 2"/>
          <p:cNvSpPr/>
          <p:nvPr/>
        </p:nvSpPr>
        <p:spPr>
          <a:xfrm>
            <a:off x="728280" y="1186920"/>
            <a:ext cx="4424400" cy="303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Aportes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Puntos fiduciales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Distancias de puntos clave del movimiento del rostro asociadas al estrés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Ideas de experimentación para inducción de estrés (Uso de videojuegos)</a:t>
            </a:r>
            <a:endParaRPr b="0" lang="es-CO" sz="1800" spc="-1" strike="noStrike">
              <a:latin typeface="Arial"/>
            </a:endParaRPr>
          </a:p>
          <a:p>
            <a:pPr marL="399960" indent="-17100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60" name="CustomShape 3"/>
          <p:cNvSpPr/>
          <p:nvPr/>
        </p:nvSpPr>
        <p:spPr>
          <a:xfrm>
            <a:off x="876960" y="162360"/>
            <a:ext cx="7484760" cy="5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Stress and anxiety detection using facial cues from videos (2016)</a:t>
            </a:r>
            <a:endParaRPr b="0" lang="es-CO" sz="2000" spc="-1" strike="noStrike">
              <a:latin typeface="Arial"/>
            </a:endParaRPr>
          </a:p>
        </p:txBody>
      </p:sp>
      <p:pic>
        <p:nvPicPr>
          <p:cNvPr id="261" name="Google Shape;337;g729e7a9afc_2_71" descr=""/>
          <p:cNvPicPr/>
          <p:nvPr/>
        </p:nvPicPr>
        <p:blipFill>
          <a:blip r:embed="rId1"/>
          <a:srcRect l="57717" t="15276" r="15107" b="10344"/>
          <a:stretch/>
        </p:blipFill>
        <p:spPr>
          <a:xfrm>
            <a:off x="5372280" y="727920"/>
            <a:ext cx="2732400" cy="420588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1"/>
          <p:cNvGrpSpPr/>
          <p:nvPr/>
        </p:nvGrpSpPr>
        <p:grpSpPr>
          <a:xfrm>
            <a:off x="4253400" y="1308960"/>
            <a:ext cx="4575240" cy="402480"/>
            <a:chOff x="4253400" y="1308960"/>
            <a:chExt cx="4575240" cy="402480"/>
          </a:xfrm>
        </p:grpSpPr>
        <p:sp>
          <p:nvSpPr>
            <p:cNvPr id="181" name="CustomShape 2"/>
            <p:cNvSpPr/>
            <p:nvPr/>
          </p:nvSpPr>
          <p:spPr>
            <a:xfrm flipH="1">
              <a:off x="4253040" y="1510200"/>
              <a:ext cx="44388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0db7c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" name="CustomShape 3"/>
            <p:cNvSpPr/>
            <p:nvPr/>
          </p:nvSpPr>
          <p:spPr>
            <a:xfrm flipH="1">
              <a:off x="4697280" y="1308960"/>
              <a:ext cx="4131360" cy="402480"/>
            </a:xfrm>
            <a:prstGeom prst="roundRect">
              <a:avLst>
                <a:gd name="adj" fmla="val 50000"/>
              </a:avLst>
            </a:prstGeom>
            <a:noFill/>
            <a:ln w="38160">
              <a:solidFill>
                <a:srgbClr val="0db7c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r>
                <a:rPr b="0" lang="es-CO" sz="1800" spc="-1" strike="noStrike">
                  <a:solidFill>
                    <a:srgbClr val="415665"/>
                  </a:solidFill>
                  <a:latin typeface="Source Sans Pro"/>
                  <a:ea typeface="Source Sans Pro"/>
                </a:rPr>
                <a:t>Artículos detección de Somnolencia</a:t>
              </a:r>
              <a:endParaRPr b="0" lang="es-CO" sz="1800" spc="-1" strike="noStrike">
                <a:latin typeface="Arial"/>
              </a:endParaRPr>
            </a:p>
          </p:txBody>
        </p:sp>
      </p:grpSp>
      <p:sp>
        <p:nvSpPr>
          <p:cNvPr id="183" name="CustomShape 4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84" name="Google Shape;192;p2" descr=""/>
          <p:cNvPicPr/>
          <p:nvPr/>
        </p:nvPicPr>
        <p:blipFill>
          <a:blip r:embed="rId1"/>
          <a:stretch/>
        </p:blipFill>
        <p:spPr>
          <a:xfrm>
            <a:off x="669600" y="1140120"/>
            <a:ext cx="3369240" cy="4002840"/>
          </a:xfrm>
          <a:prstGeom prst="rect">
            <a:avLst/>
          </a:prstGeom>
          <a:ln>
            <a:noFill/>
          </a:ln>
        </p:spPr>
      </p:pic>
      <p:sp>
        <p:nvSpPr>
          <p:cNvPr id="185" name="CustomShape 5"/>
          <p:cNvSpPr/>
          <p:nvPr/>
        </p:nvSpPr>
        <p:spPr>
          <a:xfrm>
            <a:off x="844560" y="5760"/>
            <a:ext cx="286884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3200" spc="-1" strike="noStrike">
                <a:solidFill>
                  <a:srgbClr val="0db7c4"/>
                </a:solidFill>
                <a:latin typeface="Dosis"/>
                <a:ea typeface="Dosis"/>
              </a:rPr>
              <a:t>Tabla de Contenido</a:t>
            </a:r>
            <a:endParaRPr b="0" lang="es-CO" sz="3200" spc="-1" strike="noStrike">
              <a:latin typeface="Arial"/>
            </a:endParaRPr>
          </a:p>
        </p:txBody>
      </p:sp>
      <p:sp>
        <p:nvSpPr>
          <p:cNvPr id="186" name="CustomShape 6"/>
          <p:cNvSpPr/>
          <p:nvPr/>
        </p:nvSpPr>
        <p:spPr>
          <a:xfrm rot="10800000">
            <a:off x="4265280" y="4650840"/>
            <a:ext cx="7200" cy="3150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0db7c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7"/>
          <p:cNvSpPr/>
          <p:nvPr/>
        </p:nvSpPr>
        <p:spPr>
          <a:xfrm rot="10800000">
            <a:off x="4365000" y="1615680"/>
            <a:ext cx="209160" cy="200160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8" name="Group 8"/>
          <p:cNvGrpSpPr/>
          <p:nvPr/>
        </p:nvGrpSpPr>
        <p:grpSpPr>
          <a:xfrm>
            <a:off x="4276080" y="1799280"/>
            <a:ext cx="4551840" cy="402480"/>
            <a:chOff x="4276080" y="1799280"/>
            <a:chExt cx="4551840" cy="402480"/>
          </a:xfrm>
        </p:grpSpPr>
        <p:sp>
          <p:nvSpPr>
            <p:cNvPr id="189" name="CustomShape 9"/>
            <p:cNvSpPr/>
            <p:nvPr/>
          </p:nvSpPr>
          <p:spPr>
            <a:xfrm flipH="1">
              <a:off x="4275720" y="2000520"/>
              <a:ext cx="4417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rgbClr val="0db7c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" name="CustomShape 10"/>
            <p:cNvSpPr/>
            <p:nvPr/>
          </p:nvSpPr>
          <p:spPr>
            <a:xfrm flipH="1">
              <a:off x="4718160" y="1799280"/>
              <a:ext cx="4109760" cy="402480"/>
            </a:xfrm>
            <a:prstGeom prst="roundRect">
              <a:avLst>
                <a:gd name="adj" fmla="val 50000"/>
              </a:avLst>
            </a:prstGeom>
            <a:noFill/>
            <a:ln w="38160">
              <a:solidFill>
                <a:srgbClr val="0db7c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/>
            <a:p>
              <a:pPr>
                <a:lnSpc>
                  <a:spcPct val="100000"/>
                </a:lnSpc>
              </a:pPr>
              <a:endParaRPr b="0" lang="es-CO" sz="18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b="0" lang="es-CO" sz="1800" spc="-1" strike="noStrike">
                  <a:solidFill>
                    <a:srgbClr val="415665"/>
                  </a:solidFill>
                  <a:latin typeface="Source Sans Pro"/>
                  <a:ea typeface="Source Sans Pro"/>
                </a:rPr>
                <a:t>Artículos detección de Estrés</a:t>
              </a:r>
              <a:endParaRPr b="0" lang="es-CO" sz="1800" spc="-1" strike="noStrike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b="0" lang="es-CO" sz="1800" spc="-1" strike="noStrike">
                <a:latin typeface="Arial"/>
              </a:endParaRPr>
            </a:p>
          </p:txBody>
        </p:sp>
      </p:grpSp>
      <p:sp>
        <p:nvSpPr>
          <p:cNvPr id="191" name="CustomShape 11"/>
          <p:cNvSpPr/>
          <p:nvPr/>
        </p:nvSpPr>
        <p:spPr>
          <a:xfrm rot="10800000">
            <a:off x="4368240" y="2097360"/>
            <a:ext cx="209160" cy="200160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CustomShape 2"/>
          <p:cNvSpPr/>
          <p:nvPr/>
        </p:nvSpPr>
        <p:spPr>
          <a:xfrm>
            <a:off x="844560" y="82080"/>
            <a:ext cx="7484760" cy="6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4" name="TextShape 3"/>
          <p:cNvSpPr txBox="1"/>
          <p:nvPr/>
        </p:nvSpPr>
        <p:spPr>
          <a:xfrm>
            <a:off x="1035000" y="2312280"/>
            <a:ext cx="4421520" cy="11394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es-CO" sz="60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Artículos detección</a:t>
            </a:r>
            <a:br/>
            <a:r>
              <a:rPr b="0" lang="es-CO" sz="60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Somnolencia</a:t>
            </a:r>
            <a:br/>
            <a:endParaRPr b="0" lang="es-CO" sz="6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CustomShape 2"/>
          <p:cNvSpPr/>
          <p:nvPr/>
        </p:nvSpPr>
        <p:spPr>
          <a:xfrm>
            <a:off x="844560" y="82080"/>
            <a:ext cx="7484760" cy="6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7" name="Google Shape;213;g76b8839a98_0_78" descr=""/>
          <p:cNvPicPr/>
          <p:nvPr/>
        </p:nvPicPr>
        <p:blipFill>
          <a:blip r:embed="rId1"/>
          <a:stretch/>
        </p:blipFill>
        <p:spPr>
          <a:xfrm>
            <a:off x="844560" y="762840"/>
            <a:ext cx="7902360" cy="344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2"/>
          <p:cNvSpPr/>
          <p:nvPr/>
        </p:nvSpPr>
        <p:spPr>
          <a:xfrm>
            <a:off x="835200" y="117000"/>
            <a:ext cx="806364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Driver's drowsiness detection using an enhanced image processing technique inspired by the human visual system (2016)</a:t>
            </a:r>
            <a:endParaRPr b="0" lang="es-CO" sz="2000" spc="-1" strike="noStrike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750960" y="973800"/>
            <a:ext cx="5079240" cy="350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Palabras Clave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Niveles de energía en marcos (Magno Energy)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Bases de datos utilizadas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Experimental y obtenida con web cam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Aspectos identificados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Estado de la cabeza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Estado de la boca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Estado de los ojos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Tratamiento de datos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Eliminación de luminicencia, ruido espacio-temporal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Extracción de energía a través de contornos</a:t>
            </a:r>
            <a:endParaRPr b="0" lang="es-CO" sz="16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Extracción de características (Viola-Jones algorithm)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Mecanismo de clasificación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Algoritmo de decisión simple</a:t>
            </a:r>
            <a:endParaRPr b="0" lang="es-CO" sz="1600" spc="-1" strike="noStrike">
              <a:latin typeface="Arial"/>
            </a:endParaRPr>
          </a:p>
        </p:txBody>
      </p:sp>
      <p:pic>
        <p:nvPicPr>
          <p:cNvPr id="201" name="Google Shape;221;p120" descr=""/>
          <p:cNvPicPr/>
          <p:nvPr/>
        </p:nvPicPr>
        <p:blipFill>
          <a:blip r:embed="rId1"/>
          <a:srcRect l="41168" t="9897" r="26152" b="5221"/>
          <a:stretch/>
        </p:blipFill>
        <p:spPr>
          <a:xfrm>
            <a:off x="5912280" y="803160"/>
            <a:ext cx="2891520" cy="4273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ustomShape 2"/>
          <p:cNvSpPr/>
          <p:nvPr/>
        </p:nvSpPr>
        <p:spPr>
          <a:xfrm>
            <a:off x="758880" y="1139760"/>
            <a:ext cx="4538520" cy="260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Aportes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Descriptor de energía</a:t>
            </a:r>
            <a:endParaRPr b="0" lang="es-CO" sz="1800" spc="-1" strike="noStrike">
              <a:latin typeface="Arial"/>
            </a:endParaRPr>
          </a:p>
          <a:p>
            <a:pPr lvl="1" marL="914400" indent="-342720">
              <a:lnSpc>
                <a:spcPct val="100000"/>
              </a:lnSpc>
              <a:buClr>
                <a:srgbClr val="415665"/>
              </a:buClr>
              <a:buFont typeface="Source Sans Pro"/>
              <a:buChar char="○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Ojos</a:t>
            </a:r>
            <a:endParaRPr b="0" lang="es-CO" sz="1800" spc="-1" strike="noStrike">
              <a:latin typeface="Arial"/>
            </a:endParaRPr>
          </a:p>
          <a:p>
            <a:pPr lvl="1" marL="914400" indent="-342720">
              <a:lnSpc>
                <a:spcPct val="100000"/>
              </a:lnSpc>
              <a:buClr>
                <a:srgbClr val="415665"/>
              </a:buClr>
              <a:buFont typeface="Source Sans Pro"/>
              <a:buChar char="○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Boca (Bostezo, hablando)</a:t>
            </a:r>
            <a:endParaRPr b="0" lang="es-CO" sz="1800" spc="-1" strike="noStrike">
              <a:latin typeface="Arial"/>
            </a:endParaRPr>
          </a:p>
          <a:p>
            <a:pPr lvl="1" marL="914400" indent="-342720">
              <a:lnSpc>
                <a:spcPct val="100000"/>
              </a:lnSpc>
              <a:buClr>
                <a:srgbClr val="415665"/>
              </a:buClr>
              <a:buFont typeface="Source Sans Pro"/>
              <a:buChar char="○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Cabeza (Caída y reposo)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Mejoramiento en los descriptores</a:t>
            </a:r>
            <a:endParaRPr b="0" lang="es-CO" sz="1800" spc="-1" strike="noStrike">
              <a:latin typeface="Arial"/>
            </a:endParaRPr>
          </a:p>
          <a:p>
            <a:pPr lvl="1" marL="914400" indent="-342720">
              <a:lnSpc>
                <a:spcPct val="100000"/>
              </a:lnSpc>
              <a:buClr>
                <a:srgbClr val="415665"/>
              </a:buClr>
              <a:buFont typeface="Noto Sans Symbols"/>
              <a:buChar char="○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Refinamiento de cálculo de energía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Algoritmo de decisión procedural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Source Sans Pro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Precisión 90%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04" name="CustomShape 3"/>
          <p:cNvSpPr/>
          <p:nvPr/>
        </p:nvSpPr>
        <p:spPr>
          <a:xfrm>
            <a:off x="835200" y="117000"/>
            <a:ext cx="806364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Driver's drowsiness detection using an enhanced image processing technique inspired by the human visual system (2016)</a:t>
            </a:r>
            <a:endParaRPr b="0" lang="es-CO" sz="2000" spc="-1" strike="noStrike">
              <a:latin typeface="Arial"/>
            </a:endParaRPr>
          </a:p>
        </p:txBody>
      </p:sp>
      <p:pic>
        <p:nvPicPr>
          <p:cNvPr id="205" name="Google Shape;229;p121" descr=""/>
          <p:cNvPicPr/>
          <p:nvPr/>
        </p:nvPicPr>
        <p:blipFill>
          <a:blip r:embed="rId1"/>
          <a:srcRect l="39580" t="39616" r="24393" b="31304"/>
          <a:stretch/>
        </p:blipFill>
        <p:spPr>
          <a:xfrm>
            <a:off x="742680" y="3809160"/>
            <a:ext cx="2657160" cy="1205280"/>
          </a:xfrm>
          <a:prstGeom prst="rect">
            <a:avLst/>
          </a:prstGeom>
          <a:ln>
            <a:noFill/>
          </a:ln>
        </p:spPr>
      </p:pic>
      <p:pic>
        <p:nvPicPr>
          <p:cNvPr id="206" name="Google Shape;230;p121" descr=""/>
          <p:cNvPicPr/>
          <p:nvPr/>
        </p:nvPicPr>
        <p:blipFill>
          <a:blip r:embed="rId2"/>
          <a:srcRect l="39472" t="59626" r="24166" b="11029"/>
          <a:stretch/>
        </p:blipFill>
        <p:spPr>
          <a:xfrm>
            <a:off x="6286680" y="3809160"/>
            <a:ext cx="2657160" cy="1205280"/>
          </a:xfrm>
          <a:prstGeom prst="rect">
            <a:avLst/>
          </a:prstGeom>
          <a:ln>
            <a:noFill/>
          </a:ln>
        </p:spPr>
      </p:pic>
      <p:pic>
        <p:nvPicPr>
          <p:cNvPr id="207" name="Google Shape;231;p121" descr=""/>
          <p:cNvPicPr/>
          <p:nvPr/>
        </p:nvPicPr>
        <p:blipFill>
          <a:blip r:embed="rId3"/>
          <a:srcRect l="39580" t="69277" r="24393" b="1644"/>
          <a:stretch/>
        </p:blipFill>
        <p:spPr>
          <a:xfrm>
            <a:off x="3514680" y="3809160"/>
            <a:ext cx="2657160" cy="1205280"/>
          </a:xfrm>
          <a:prstGeom prst="rect">
            <a:avLst/>
          </a:prstGeom>
          <a:ln>
            <a:noFill/>
          </a:ln>
        </p:spPr>
      </p:pic>
      <p:pic>
        <p:nvPicPr>
          <p:cNvPr id="208" name="Google Shape;232;p121" descr=""/>
          <p:cNvPicPr/>
          <p:nvPr/>
        </p:nvPicPr>
        <p:blipFill>
          <a:blip r:embed="rId4"/>
          <a:srcRect l="45130" t="11841" r="29581" b="10669"/>
          <a:stretch/>
        </p:blipFill>
        <p:spPr>
          <a:xfrm>
            <a:off x="6120360" y="787320"/>
            <a:ext cx="1714320" cy="295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2"/>
          <p:cNvSpPr/>
          <p:nvPr/>
        </p:nvSpPr>
        <p:spPr>
          <a:xfrm>
            <a:off x="844560" y="82080"/>
            <a:ext cx="7484760" cy="6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1" name="Google Shape;239;g76b8839a98_0_40" descr=""/>
          <p:cNvPicPr/>
          <p:nvPr/>
        </p:nvPicPr>
        <p:blipFill>
          <a:blip r:embed="rId1"/>
          <a:stretch/>
        </p:blipFill>
        <p:spPr>
          <a:xfrm>
            <a:off x="835200" y="987480"/>
            <a:ext cx="8184960" cy="300492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CustomShape 2"/>
          <p:cNvSpPr/>
          <p:nvPr/>
        </p:nvSpPr>
        <p:spPr>
          <a:xfrm>
            <a:off x="669240" y="1338120"/>
            <a:ext cx="5513040" cy="350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Palabras Clave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</a:t>
            </a: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	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Hipovigilancia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Bases de datos utilizadas</a:t>
            </a:r>
            <a:endParaRPr b="0" lang="es-CO" sz="1800" spc="-1" strike="noStrike">
              <a:latin typeface="Arial"/>
            </a:endParaRPr>
          </a:p>
          <a:p>
            <a:pPr marL="114480">
              <a:lnSpc>
                <a:spcPct val="100000"/>
              </a:lnSpc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  </a:t>
            </a: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	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Propietaria 319 participantes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Pública - Fotos 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Aspectos identificados</a:t>
            </a:r>
            <a:endParaRPr b="0" lang="es-CO" sz="18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Curvatura de párpados 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Tratamiento de datos</a:t>
            </a:r>
            <a:endParaRPr b="0" lang="es-CO" sz="18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Extracción de ROI (Rostro y ojos)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Filtro sobre imagen (Ojo)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 </a:t>
            </a: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Curvatura del párpado</a:t>
            </a:r>
            <a:endParaRPr b="0" lang="es-CO" sz="16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Mecanismo de clasificación</a:t>
            </a:r>
            <a:endParaRPr b="0" lang="es-CO" sz="18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Condición a partir de los valores</a:t>
            </a:r>
            <a:endParaRPr b="0" lang="es-CO" sz="1600" spc="-1" strike="noStrike">
              <a:latin typeface="Arial"/>
            </a:endParaRPr>
          </a:p>
          <a:p>
            <a:pPr marL="114480" indent="343080">
              <a:lnSpc>
                <a:spcPct val="100000"/>
              </a:lnSpc>
            </a:pPr>
            <a:r>
              <a:rPr b="0" lang="es-CO" sz="16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de posición y curvatura</a:t>
            </a:r>
            <a:endParaRPr b="0" lang="es-CO" sz="1600" spc="-1" strike="noStrike"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835200" y="117000"/>
            <a:ext cx="806364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Smart Real-Time Video Surveillance Platform for Drowsiness Detection Based on Eyelid Closure (2019)</a:t>
            </a:r>
            <a:endParaRPr b="0" lang="es-CO" sz="2000" spc="-1" strike="noStrike">
              <a:latin typeface="Arial"/>
            </a:endParaRPr>
          </a:p>
        </p:txBody>
      </p:sp>
      <p:pic>
        <p:nvPicPr>
          <p:cNvPr id="215" name="Google Shape;247;p122" descr=""/>
          <p:cNvPicPr/>
          <p:nvPr/>
        </p:nvPicPr>
        <p:blipFill>
          <a:blip r:embed="rId1"/>
          <a:srcRect l="22605" t="29621" r="7390" b="11649"/>
          <a:stretch/>
        </p:blipFill>
        <p:spPr>
          <a:xfrm>
            <a:off x="4322880" y="2947320"/>
            <a:ext cx="4658760" cy="2197080"/>
          </a:xfrm>
          <a:prstGeom prst="rect">
            <a:avLst/>
          </a:prstGeom>
          <a:ln>
            <a:noFill/>
          </a:ln>
        </p:spPr>
      </p:pic>
      <p:pic>
        <p:nvPicPr>
          <p:cNvPr id="216" name="Google Shape;248;p122" descr=""/>
          <p:cNvPicPr/>
          <p:nvPr/>
        </p:nvPicPr>
        <p:blipFill>
          <a:blip r:embed="rId2"/>
          <a:srcRect l="24138" t="16767" r="9612" b="11122"/>
          <a:stretch/>
        </p:blipFill>
        <p:spPr>
          <a:xfrm>
            <a:off x="3785400" y="1265040"/>
            <a:ext cx="2676600" cy="1637640"/>
          </a:xfrm>
          <a:prstGeom prst="rect">
            <a:avLst/>
          </a:prstGeom>
          <a:ln>
            <a:noFill/>
          </a:ln>
        </p:spPr>
      </p:pic>
      <p:pic>
        <p:nvPicPr>
          <p:cNvPr id="217" name="Google Shape;249;p122" descr=""/>
          <p:cNvPicPr/>
          <p:nvPr/>
        </p:nvPicPr>
        <p:blipFill>
          <a:blip r:embed="rId3"/>
          <a:srcRect l="27154" t="20418" r="12545" b="16890"/>
          <a:stretch/>
        </p:blipFill>
        <p:spPr>
          <a:xfrm>
            <a:off x="6462000" y="1338120"/>
            <a:ext cx="2676600" cy="156420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0" y="0"/>
            <a:ext cx="668880" cy="11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2"/>
          <p:cNvSpPr/>
          <p:nvPr/>
        </p:nvSpPr>
        <p:spPr>
          <a:xfrm>
            <a:off x="728280" y="1115280"/>
            <a:ext cx="6810840" cy="3263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Arial"/>
              <a:buChar char="•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Aportes</a:t>
            </a:r>
            <a:endParaRPr b="0" lang="es-CO" sz="18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Base pública</a:t>
            </a:r>
            <a:endParaRPr b="0" lang="es-CO" sz="1800" spc="-1" strike="noStrike">
              <a:latin typeface="Arial"/>
            </a:endParaRPr>
          </a:p>
          <a:p>
            <a:pPr lvl="1" marL="914400" indent="-342720">
              <a:lnSpc>
                <a:spcPct val="100000"/>
              </a:lnSpc>
              <a:buClr>
                <a:srgbClr val="415665"/>
              </a:buClr>
              <a:buFont typeface="Noto Sans Symbols"/>
              <a:buChar char="○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Closed Eyes In The Wild (CEW)</a:t>
            </a:r>
            <a:endParaRPr b="0" lang="es-CO" sz="1800" spc="-1" strike="noStrike">
              <a:latin typeface="Arial"/>
            </a:endParaRPr>
          </a:p>
          <a:p>
            <a:pPr marL="457200">
              <a:lnSpc>
                <a:spcPct val="100000"/>
              </a:lnSpc>
            </a:pPr>
            <a:r>
              <a:rPr b="0" lang="es-CO" sz="1100" spc="-1" strike="noStrike" u="sng">
                <a:solidFill>
                  <a:srgbClr val="1155cc"/>
                </a:solidFill>
                <a:uFillTx/>
                <a:latin typeface="Arial"/>
                <a:ea typeface="Arial"/>
                <a:hlinkClick r:id="rId1"/>
              </a:rPr>
              <a:t>http://parnec.nuaa.edu.cn/xtan/data/ClosedEyeDatabases.html</a:t>
            </a:r>
            <a:endParaRPr b="0" lang="es-CO" sz="11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Aspectos a explorar dentro de la somnolencia o hipovigilancia</a:t>
            </a:r>
            <a:endParaRPr b="0" lang="es-CO" sz="1800" spc="-1" strike="noStrike">
              <a:latin typeface="Arial"/>
            </a:endParaRPr>
          </a:p>
          <a:p>
            <a:pPr lvl="1" marL="914400" indent="-342720">
              <a:lnSpc>
                <a:spcPct val="100000"/>
              </a:lnSpc>
              <a:buClr>
                <a:srgbClr val="415665"/>
              </a:buClr>
              <a:buFont typeface="Source Sans Pro"/>
              <a:buChar char="○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Bostezo</a:t>
            </a:r>
            <a:endParaRPr b="0" lang="es-CO" sz="1800" spc="-1" strike="noStrike">
              <a:latin typeface="Arial"/>
            </a:endParaRPr>
          </a:p>
          <a:p>
            <a:pPr lvl="1" marL="914400" indent="-342720">
              <a:lnSpc>
                <a:spcPct val="100000"/>
              </a:lnSpc>
              <a:buClr>
                <a:srgbClr val="415665"/>
              </a:buClr>
              <a:buFont typeface="Source Sans Pro"/>
              <a:buChar char="○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Parpadeo</a:t>
            </a:r>
            <a:endParaRPr b="0" lang="es-CO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s-CO" sz="1100" spc="-1" strike="noStrike" u="sng">
                <a:solidFill>
                  <a:srgbClr val="1155cc"/>
                </a:solidFill>
                <a:uFillTx/>
                <a:latin typeface="Arial"/>
                <a:ea typeface="Arial"/>
                <a:hlinkClick r:id="rId2"/>
              </a:rPr>
              <a:t>http://baillement.com/dossier/hypovigilance_caplier.html</a:t>
            </a:r>
            <a:endParaRPr b="0" lang="es-CO" sz="1100" spc="-1" strike="noStrike">
              <a:latin typeface="Arial"/>
            </a:endParaRPr>
          </a:p>
          <a:p>
            <a:pPr marL="399960" indent="-285480">
              <a:lnSpc>
                <a:spcPct val="100000"/>
              </a:lnSpc>
              <a:buClr>
                <a:srgbClr val="415665"/>
              </a:buClr>
              <a:buFont typeface="Noto Sans Symbols"/>
              <a:buChar char="✔"/>
            </a:pPr>
            <a:r>
              <a:rPr b="0" lang="es-CO" sz="1800" spc="-1" strike="noStrike">
                <a:solidFill>
                  <a:srgbClr val="415665"/>
                </a:solidFill>
                <a:latin typeface="Source Sans Pro"/>
                <a:ea typeface="Source Sans Pro"/>
              </a:rPr>
              <a:t>Descriptores basados en geometría</a:t>
            </a:r>
            <a:endParaRPr b="0" lang="es-CO" sz="1800" spc="-1" strike="noStrike">
              <a:latin typeface="Arial"/>
            </a:endParaRPr>
          </a:p>
          <a:p>
            <a:pPr marL="399960" indent="-171000">
              <a:lnSpc>
                <a:spcPct val="100000"/>
              </a:lnSpc>
            </a:pPr>
            <a:endParaRPr b="0" lang="es-CO" sz="1800" spc="-1" strike="noStrike">
              <a:latin typeface="Arial"/>
            </a:endParaRPr>
          </a:p>
        </p:txBody>
      </p:sp>
      <p:sp>
        <p:nvSpPr>
          <p:cNvPr id="220" name="CustomShape 3"/>
          <p:cNvSpPr/>
          <p:nvPr/>
        </p:nvSpPr>
        <p:spPr>
          <a:xfrm>
            <a:off x="835200" y="117000"/>
            <a:ext cx="806364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b"/>
          <a:p>
            <a:pPr>
              <a:lnSpc>
                <a:spcPct val="100000"/>
              </a:lnSpc>
            </a:pPr>
            <a:r>
              <a:rPr b="0" lang="es-CO" sz="2000" spc="-1" strike="noStrike">
                <a:solidFill>
                  <a:srgbClr val="0db7c4"/>
                </a:solidFill>
                <a:latin typeface="Dosis"/>
                <a:ea typeface="Dosis"/>
              </a:rPr>
              <a:t>Smart Real-Time Video Surveillance Platform for Drowsiness Detection Based on Eyelid Closure (2019)</a:t>
            </a:r>
            <a:endParaRPr b="0" lang="es-CO" sz="2000" spc="-1" strike="noStrike">
              <a:latin typeface="Arial"/>
            </a:endParaRPr>
          </a:p>
        </p:txBody>
      </p:sp>
      <p:pic>
        <p:nvPicPr>
          <p:cNvPr id="221" name="Google Shape;257;p123" descr=""/>
          <p:cNvPicPr/>
          <p:nvPr/>
        </p:nvPicPr>
        <p:blipFill>
          <a:blip r:embed="rId3"/>
          <a:stretch/>
        </p:blipFill>
        <p:spPr>
          <a:xfrm>
            <a:off x="835200" y="3741120"/>
            <a:ext cx="8148960" cy="121212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Ronald Rodriguez</dc:creator>
  <dc:description/>
  <dc:language>es-CO</dc:language>
  <cp:lastModifiedBy/>
  <cp:revision>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23</vt:i4>
  </property>
  <property fmtid="{D5CDD505-2E9C-101B-9397-08002B2CF9AE}" pid="8" name="PresentationFormat">
    <vt:lpwstr>Presentación en pantalla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28</vt:i4>
  </property>
</Properties>
</file>